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56" y="-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8170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9706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7107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7039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94979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5597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4303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1575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65470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2751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374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F09ED-E0DE-468A-9860-611A10AE6AC8}" type="datetimeFigureOut">
              <a:rPr kumimoji="1" lang="ja-JP" altLang="en-US" smtClean="0"/>
              <a:pPr/>
              <a:t>2014/8/4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E9E20-B552-465D-B8CC-41700500F90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4519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116632" y="3607668"/>
            <a:ext cx="3672407" cy="2353444"/>
          </a:xfrm>
          <a:prstGeom prst="roundRect">
            <a:avLst>
              <a:gd name="adj" fmla="val 102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2000" dirty="0">
                <a:solidFill>
                  <a:schemeClr val="tx1"/>
                </a:solidFill>
              </a:rPr>
              <a:t>◎外部バッテリー予備準備</a:t>
            </a:r>
          </a:p>
          <a:p>
            <a:pPr lvl="0">
              <a:lnSpc>
                <a:spcPct val="150000"/>
              </a:lnSpc>
            </a:pPr>
            <a:r>
              <a:rPr lang="ja-JP" altLang="en-US" sz="2000" dirty="0" smtClean="0">
                <a:solidFill>
                  <a:schemeClr val="tx1"/>
                </a:solidFill>
              </a:rPr>
              <a:t>◎</a:t>
            </a:r>
            <a:r>
              <a:rPr lang="ja-JP" altLang="ja-JP" sz="2000" dirty="0">
                <a:solidFill>
                  <a:schemeClr val="tx1"/>
                </a:solidFill>
              </a:rPr>
              <a:t>充電式吸引器の準備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ja-JP" altLang="en-US" sz="2000" dirty="0" smtClean="0">
                <a:solidFill>
                  <a:schemeClr val="tx1"/>
                </a:solidFill>
              </a:rPr>
              <a:t>◎</a:t>
            </a:r>
            <a:r>
              <a:rPr lang="ja-JP" altLang="en-US" sz="2000" dirty="0">
                <a:solidFill>
                  <a:schemeClr val="tx1"/>
                </a:solidFill>
              </a:rPr>
              <a:t>足踏み式吸引器の</a:t>
            </a:r>
            <a:r>
              <a:rPr lang="ja-JP" altLang="en-US" sz="2000" dirty="0" smtClean="0">
                <a:solidFill>
                  <a:schemeClr val="tx1"/>
                </a:solidFill>
              </a:rPr>
              <a:t>準備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 smtClean="0">
                <a:solidFill>
                  <a:schemeClr val="tx1"/>
                </a:solidFill>
              </a:rPr>
              <a:t>◎照明</a:t>
            </a:r>
            <a:r>
              <a:rPr lang="ja-JP" altLang="en-US" sz="2000" dirty="0">
                <a:solidFill>
                  <a:schemeClr val="tx1"/>
                </a:solidFill>
              </a:rPr>
              <a:t>の</a:t>
            </a:r>
            <a:r>
              <a:rPr lang="ja-JP" altLang="en-US" sz="2000" dirty="0" smtClean="0">
                <a:solidFill>
                  <a:schemeClr val="tx1"/>
                </a:solidFill>
              </a:rPr>
              <a:t>準備</a:t>
            </a:r>
            <a:r>
              <a:rPr lang="ja-JP" altLang="en-US" dirty="0" smtClean="0">
                <a:solidFill>
                  <a:schemeClr val="tx1"/>
                </a:solidFill>
              </a:rPr>
              <a:t>　 懐中電灯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   予備電池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934691" y="4502493"/>
            <a:ext cx="2867890" cy="1458619"/>
          </a:xfrm>
          <a:prstGeom prst="roundRect">
            <a:avLst>
              <a:gd name="adj" fmla="val 13413"/>
            </a:avLst>
          </a:prstGeom>
          <a:solidFill>
            <a:srgbClr val="FF0000">
              <a:alpha val="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</a:rPr>
              <a:t>◎アンビューで対応</a:t>
            </a:r>
            <a:endParaRPr lang="en-US" altLang="ja-JP" sz="20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</a:rPr>
              <a:t>・</a:t>
            </a:r>
            <a:r>
              <a:rPr lang="ja-JP" altLang="en-US" dirty="0" smtClean="0">
                <a:solidFill>
                  <a:schemeClr val="tx1"/>
                </a:solidFill>
              </a:rPr>
              <a:t>パルスオキシメーター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で確認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下矢印吹き出し 6"/>
          <p:cNvSpPr/>
          <p:nvPr/>
        </p:nvSpPr>
        <p:spPr>
          <a:xfrm>
            <a:off x="438905" y="1024526"/>
            <a:ext cx="3857120" cy="1232994"/>
          </a:xfrm>
          <a:prstGeom prst="downArrowCallout">
            <a:avLst>
              <a:gd name="adj1" fmla="val 22036"/>
              <a:gd name="adj2" fmla="val 20554"/>
              <a:gd name="adj3" fmla="val 25000"/>
              <a:gd name="adj4" fmla="val 649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000" dirty="0">
                <a:solidFill>
                  <a:schemeClr val="tx1"/>
                </a:solidFill>
              </a:rPr>
              <a:t>◎</a:t>
            </a:r>
            <a:r>
              <a:rPr lang="ja-JP" altLang="ja-JP" sz="2000" dirty="0">
                <a:solidFill>
                  <a:schemeClr val="tx1"/>
                </a:solidFill>
              </a:rPr>
              <a:t>人工呼吸器の電源確認</a:t>
            </a:r>
            <a:r>
              <a:rPr lang="ja-JP" altLang="ja-JP" dirty="0">
                <a:solidFill>
                  <a:schemeClr val="tx1"/>
                </a:solidFill>
              </a:rPr>
              <a:t>　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・</a:t>
            </a:r>
            <a:r>
              <a:rPr lang="ja-JP" altLang="ja-JP" dirty="0" smtClean="0">
                <a:solidFill>
                  <a:schemeClr val="tx1"/>
                </a:solidFill>
              </a:rPr>
              <a:t>バッ</a:t>
            </a:r>
            <a:r>
              <a:rPr lang="ja-JP" altLang="ja-JP" dirty="0">
                <a:solidFill>
                  <a:schemeClr val="tx1"/>
                </a:solidFill>
              </a:rPr>
              <a:t>外部</a:t>
            </a:r>
            <a:r>
              <a:rPr lang="ja-JP" altLang="ja-JP" dirty="0" smtClean="0">
                <a:solidFill>
                  <a:schemeClr val="tx1"/>
                </a:solidFill>
              </a:rPr>
              <a:t>テリー</a:t>
            </a:r>
            <a:r>
              <a:rPr lang="ja-JP" altLang="ja-JP" dirty="0">
                <a:solidFill>
                  <a:schemeClr val="tx1"/>
                </a:solidFill>
              </a:rPr>
              <a:t>の表示</a:t>
            </a:r>
            <a:r>
              <a:rPr lang="ja-JP" altLang="en-US" dirty="0">
                <a:solidFill>
                  <a:schemeClr val="tx1"/>
                </a:solidFill>
              </a:rPr>
              <a:t>を</a:t>
            </a:r>
            <a:r>
              <a:rPr lang="ja-JP" altLang="ja-JP" dirty="0" smtClean="0">
                <a:solidFill>
                  <a:schemeClr val="tx1"/>
                </a:solidFill>
              </a:rPr>
              <a:t>確認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348881" y="110865"/>
            <a:ext cx="2126138" cy="7020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停　</a:t>
            </a:r>
            <a:r>
              <a:rPr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</a:t>
            </a:r>
            <a:endParaRPr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下矢印吹き出し 10"/>
          <p:cNvSpPr/>
          <p:nvPr/>
        </p:nvSpPr>
        <p:spPr>
          <a:xfrm>
            <a:off x="404664" y="2257518"/>
            <a:ext cx="5615869" cy="1350150"/>
          </a:xfrm>
          <a:prstGeom prst="downArrowCallout">
            <a:avLst>
              <a:gd name="adj1" fmla="val 25000"/>
              <a:gd name="adj2" fmla="val 20734"/>
              <a:gd name="adj3" fmla="val 25000"/>
              <a:gd name="adj4" fmla="val 649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000" dirty="0">
                <a:solidFill>
                  <a:schemeClr val="tx1"/>
                </a:solidFill>
              </a:rPr>
              <a:t>◎</a:t>
            </a:r>
            <a:r>
              <a:rPr lang="ja-JP" altLang="ja-JP" sz="2000" dirty="0">
                <a:solidFill>
                  <a:schemeClr val="tx1"/>
                </a:solidFill>
              </a:rPr>
              <a:t>本人の呼吸状態を観察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ja-JP" dirty="0">
                <a:solidFill>
                  <a:schemeClr val="tx1"/>
                </a:solidFill>
              </a:rPr>
              <a:t>・苦しくないか</a:t>
            </a:r>
            <a:r>
              <a:rPr lang="ja-JP" altLang="en-US" dirty="0">
                <a:solidFill>
                  <a:schemeClr val="tx1"/>
                </a:solidFill>
              </a:rPr>
              <a:t>を</a:t>
            </a:r>
            <a:r>
              <a:rPr lang="ja-JP" altLang="ja-JP" dirty="0">
                <a:solidFill>
                  <a:schemeClr val="tx1"/>
                </a:solidFill>
              </a:rPr>
              <a:t>確認</a:t>
            </a:r>
            <a:r>
              <a:rPr lang="ja-JP" altLang="en-US" dirty="0">
                <a:solidFill>
                  <a:schemeClr val="tx1"/>
                </a:solidFill>
              </a:rPr>
              <a:t>、</a:t>
            </a:r>
            <a:r>
              <a:rPr lang="ja-JP" altLang="ja-JP" dirty="0">
                <a:solidFill>
                  <a:schemeClr val="tx1"/>
                </a:solidFill>
              </a:rPr>
              <a:t>胸郭の動きを</a:t>
            </a:r>
            <a:r>
              <a:rPr lang="ja-JP" altLang="ja-JP" dirty="0" smtClean="0">
                <a:solidFill>
                  <a:schemeClr val="tx1"/>
                </a:solidFill>
              </a:rPr>
              <a:t>観察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5" name="下矢印 14"/>
          <p:cNvSpPr/>
          <p:nvPr/>
        </p:nvSpPr>
        <p:spPr>
          <a:xfrm>
            <a:off x="4614670" y="3271739"/>
            <a:ext cx="1554977" cy="1221804"/>
          </a:xfrm>
          <a:prstGeom prst="downArrow">
            <a:avLst>
              <a:gd name="adj1" fmla="val 59047"/>
              <a:gd name="adj2" fmla="val 50000"/>
            </a:avLst>
          </a:prstGeom>
          <a:solidFill>
            <a:srgbClr val="FF0000">
              <a:alpha val="17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08538" y="3728864"/>
            <a:ext cx="986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呼吸苦</a:t>
            </a:r>
            <a:endParaRPr kumimoji="1" lang="ja-JP" altLang="en-US" sz="20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74324" y="5961112"/>
            <a:ext cx="1793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連絡方法</a:t>
            </a:r>
            <a:r>
              <a:rPr kumimoji="1" lang="ja-JP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へ</a:t>
            </a:r>
            <a:endParaRPr kumimoji="1" lang="ja-JP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859993" y="6440937"/>
            <a:ext cx="1179961" cy="673217"/>
            <a:chOff x="2894477" y="6470071"/>
            <a:chExt cx="1179961" cy="673217"/>
          </a:xfrm>
        </p:grpSpPr>
        <p:sp>
          <p:nvSpPr>
            <p:cNvPr id="8" name="V 字形矢印 7"/>
            <p:cNvSpPr/>
            <p:nvPr/>
          </p:nvSpPr>
          <p:spPr>
            <a:xfrm rot="5400000">
              <a:off x="3147849" y="6216699"/>
              <a:ext cx="673217" cy="1179961"/>
            </a:xfrm>
            <a:prstGeom prst="notchedRightArrow">
              <a:avLst>
                <a:gd name="adj1" fmla="val 50001"/>
                <a:gd name="adj2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056819" y="6685172"/>
              <a:ext cx="927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その後</a:t>
              </a:r>
              <a:endParaRPr kumimoji="1" lang="ja-JP" altLang="en-US" dirty="0"/>
            </a:p>
          </p:txBody>
        </p:sp>
      </p:grpSp>
      <p:sp>
        <p:nvSpPr>
          <p:cNvPr id="24" name="角丸四角形 23"/>
          <p:cNvSpPr/>
          <p:nvPr/>
        </p:nvSpPr>
        <p:spPr>
          <a:xfrm>
            <a:off x="276449" y="7157126"/>
            <a:ext cx="6416018" cy="2466583"/>
          </a:xfrm>
          <a:prstGeom prst="roundRect">
            <a:avLst>
              <a:gd name="adj" fmla="val 126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☆確認すること☆</a:t>
            </a:r>
            <a:endParaRPr lang="en-US" altLang="ja-JP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</a:pPr>
            <a:r>
              <a:rPr lang="ja-JP" altLang="en-US" sz="2000" dirty="0">
                <a:solidFill>
                  <a:schemeClr val="tx1"/>
                </a:solidFill>
              </a:rPr>
              <a:t>◎ブレーカーの</a:t>
            </a:r>
            <a:r>
              <a:rPr lang="ja-JP" altLang="en-US" sz="2000" dirty="0" smtClean="0">
                <a:solidFill>
                  <a:schemeClr val="tx1"/>
                </a:solidFill>
              </a:rPr>
              <a:t>確認：</a:t>
            </a:r>
            <a:r>
              <a:rPr lang="ja-JP" altLang="en-US" dirty="0" smtClean="0">
                <a:solidFill>
                  <a:schemeClr val="tx1"/>
                </a:solidFill>
              </a:rPr>
              <a:t>落ちて</a:t>
            </a:r>
            <a:r>
              <a:rPr lang="ja-JP" altLang="en-US" dirty="0">
                <a:solidFill>
                  <a:schemeClr val="tx1"/>
                </a:solidFill>
              </a:rPr>
              <a:t>ないか。落ちていたら</a:t>
            </a:r>
            <a:r>
              <a:rPr lang="ja-JP" altLang="en-US" dirty="0" smtClean="0">
                <a:solidFill>
                  <a:schemeClr val="tx1"/>
                </a:solidFill>
              </a:rPr>
              <a:t>直す</a:t>
            </a:r>
            <a:endParaRPr lang="en-US" altLang="ja-JP" sz="2000" dirty="0">
              <a:solidFill>
                <a:schemeClr val="tx1"/>
              </a:solidFill>
            </a:endParaRPr>
          </a:p>
          <a:p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☆長引きそうなとき☆</a:t>
            </a:r>
            <a:endParaRPr lang="en-US" altLang="ja-JP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</a:pPr>
            <a:r>
              <a:rPr lang="ja-JP" altLang="en-US" sz="2000" dirty="0" smtClean="0">
                <a:solidFill>
                  <a:schemeClr val="tx1"/>
                </a:solidFill>
              </a:rPr>
              <a:t>◎屋外の発電機でバッテリーを</a:t>
            </a:r>
            <a:r>
              <a:rPr lang="ja-JP" altLang="en-US" sz="2000" dirty="0">
                <a:solidFill>
                  <a:schemeClr val="tx1"/>
                </a:solidFill>
              </a:rPr>
              <a:t>充電</a:t>
            </a:r>
            <a:r>
              <a:rPr lang="ja-JP" altLang="en-US" sz="2000" dirty="0" smtClean="0">
                <a:solidFill>
                  <a:schemeClr val="tx1"/>
                </a:solidFill>
              </a:rPr>
              <a:t>。</a:t>
            </a:r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sz="2000" dirty="0" smtClean="0">
                <a:solidFill>
                  <a:schemeClr val="tx1"/>
                </a:solidFill>
              </a:rPr>
              <a:t>◎３時間</a:t>
            </a:r>
            <a:r>
              <a:rPr lang="ja-JP" altLang="en-US" sz="2000" dirty="0">
                <a:solidFill>
                  <a:schemeClr val="tx1"/>
                </a:solidFill>
              </a:rPr>
              <a:t>を超えるとき：</a:t>
            </a:r>
            <a:r>
              <a:rPr lang="ja-JP" altLang="en-US" dirty="0">
                <a:solidFill>
                  <a:schemeClr val="tx1"/>
                </a:solidFill>
              </a:rPr>
              <a:t>エアマットの設定「厚手</a:t>
            </a:r>
            <a:r>
              <a:rPr lang="ja-JP" altLang="en-US" dirty="0" smtClean="0">
                <a:solidFill>
                  <a:schemeClr val="tx1"/>
                </a:solidFill>
              </a:rPr>
              <a:t>」　　　「</a:t>
            </a:r>
            <a:r>
              <a:rPr lang="ja-JP" altLang="en-US" dirty="0">
                <a:solidFill>
                  <a:schemeClr val="tx1"/>
                </a:solidFill>
              </a:rPr>
              <a:t>静止</a:t>
            </a:r>
            <a:r>
              <a:rPr lang="ja-JP" altLang="en-US" dirty="0" smtClean="0">
                <a:solidFill>
                  <a:schemeClr val="tx1"/>
                </a:solidFill>
              </a:rPr>
              <a:t>」モード</a:t>
            </a:r>
            <a:r>
              <a:rPr lang="ja-JP" altLang="en-US" dirty="0">
                <a:solidFill>
                  <a:schemeClr val="tx1"/>
                </a:solidFill>
              </a:rPr>
              <a:t>へ。ホースを折り曲げテープ等で</a:t>
            </a:r>
            <a:r>
              <a:rPr lang="ja-JP" altLang="en-US" dirty="0" smtClean="0">
                <a:solidFill>
                  <a:schemeClr val="tx1"/>
                </a:solidFill>
              </a:rPr>
              <a:t>とめる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3064050" y="8176950"/>
            <a:ext cx="1647223" cy="331290"/>
          </a:xfrm>
          <a:prstGeom prst="wedgeRoundRectCallout">
            <a:avLst>
              <a:gd name="adj1" fmla="val -41125"/>
              <a:gd name="adj2" fmla="val 89176"/>
              <a:gd name="adj3" fmla="val 16667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呼吸器・吸引器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4365104" y="344488"/>
            <a:ext cx="2452677" cy="1623817"/>
            <a:chOff x="4365104" y="344488"/>
            <a:chExt cx="2452677" cy="1623817"/>
          </a:xfrm>
        </p:grpSpPr>
        <p:sp>
          <p:nvSpPr>
            <p:cNvPr id="9" name="正方形/長方形 8"/>
            <p:cNvSpPr/>
            <p:nvPr/>
          </p:nvSpPr>
          <p:spPr>
            <a:xfrm>
              <a:off x="4753705" y="952490"/>
              <a:ext cx="1771639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ja-JP" altLang="en-US" sz="20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おちついて！</a:t>
              </a:r>
              <a:endParaRPr lang="ja-JP" altLang="en-US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13" name="爆発 1 12"/>
            <p:cNvSpPr/>
            <p:nvPr/>
          </p:nvSpPr>
          <p:spPr>
            <a:xfrm>
              <a:off x="4365104" y="344488"/>
              <a:ext cx="2452677" cy="1623817"/>
            </a:xfrm>
            <a:prstGeom prst="irregularSeal1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左大かっこ 15"/>
          <p:cNvSpPr/>
          <p:nvPr/>
        </p:nvSpPr>
        <p:spPr>
          <a:xfrm>
            <a:off x="1896143" y="5141200"/>
            <a:ext cx="113384" cy="67589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トライプ矢印 1"/>
          <p:cNvSpPr/>
          <p:nvPr/>
        </p:nvSpPr>
        <p:spPr>
          <a:xfrm rot="1215266">
            <a:off x="1280689" y="5782662"/>
            <a:ext cx="973222" cy="886140"/>
          </a:xfrm>
          <a:prstGeom prst="stripedRightArrow">
            <a:avLst>
              <a:gd name="adj1" fmla="val 45243"/>
              <a:gd name="adj2" fmla="val 50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61048" y="9633520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 smtClean="0"/>
              <a:t>資料提供：東京都多摩府中保健所  </a:t>
            </a:r>
            <a:r>
              <a:rPr kumimoji="1" lang="en-US" altLang="ja-JP" sz="1000" dirty="0" smtClean="0"/>
              <a:t>H26</a:t>
            </a:r>
            <a:r>
              <a:rPr kumimoji="1" lang="ja-JP" altLang="en-US" sz="1000" dirty="0" smtClean="0"/>
              <a:t>年</a:t>
            </a:r>
            <a:r>
              <a:rPr kumimoji="1" lang="en-US" altLang="ja-JP" sz="1000" dirty="0" smtClean="0"/>
              <a:t>7</a:t>
            </a:r>
            <a:r>
              <a:rPr lang="ja-JP" altLang="en-US" sz="1000" dirty="0" smtClean="0"/>
              <a:t>月</a:t>
            </a:r>
            <a:r>
              <a:rPr kumimoji="1" lang="en-US" altLang="ja-JP" sz="1000" dirty="0" smtClean="0"/>
              <a:t> 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50338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188641" y="1280592"/>
            <a:ext cx="5544616" cy="3048341"/>
          </a:xfrm>
          <a:prstGeom prst="roundRect">
            <a:avLst>
              <a:gd name="adj" fmla="val 75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① １７１</a:t>
            </a:r>
            <a:r>
              <a:rPr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伝言ダイヤルへ</a:t>
            </a:r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登録</a:t>
            </a:r>
            <a:endParaRPr lang="en-US" altLang="ja-JP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spcBef>
                <a:spcPts val="1200"/>
              </a:spcBef>
            </a:pPr>
            <a:r>
              <a:rPr lang="en-US" altLang="ja-JP" dirty="0" smtClean="0">
                <a:solidFill>
                  <a:schemeClr val="tx1"/>
                </a:solidFill>
              </a:rPr>
              <a:t>【 </a:t>
            </a:r>
            <a:r>
              <a:rPr lang="ja-JP" altLang="en-US" dirty="0" smtClean="0">
                <a:solidFill>
                  <a:schemeClr val="tx1"/>
                </a:solidFill>
              </a:rPr>
              <a:t>方法 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endParaRPr lang="en-US" altLang="ja-JP" dirty="0">
              <a:solidFill>
                <a:schemeClr val="tx1"/>
              </a:solidFill>
            </a:endParaRPr>
          </a:p>
          <a:p>
            <a:pPr lvl="0"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1.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１７１をダイヤル</a:t>
            </a:r>
            <a:endParaRPr lang="en-US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2.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ガイダンスが流れる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。録音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は「１」を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押す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。</a:t>
            </a:r>
            <a:endParaRPr lang="en-US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3.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「（電話番号を入力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）」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を入力</a:t>
            </a:r>
            <a:endParaRPr lang="en-US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4.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ガイダンスが流れる。「１♯」</a:t>
            </a:r>
            <a:endParaRPr lang="en-US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5.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「無事です」「○○が壊れました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」など　　　</a:t>
            </a:r>
            <a:endParaRPr lang="en-US" altLang="ja-JP" dirty="0" smtClean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　　メッセージ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を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入れる。</a:t>
            </a:r>
            <a:endParaRPr lang="en-US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  <a:p>
            <a:pPr lvl="0"/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Century" panose="02040604050505020304" pitchFamily="18" charset="0"/>
              </a:rPr>
              <a:t>6.</a:t>
            </a:r>
            <a:r>
              <a:rPr lang="ja-JP" altLang="en-US" dirty="0">
                <a:solidFill>
                  <a:schemeClr val="tx1"/>
                </a:solidFill>
                <a:latin typeface="Century" panose="02040604050505020304" pitchFamily="18" charset="0"/>
              </a:rPr>
              <a:t>　録音終了後「９♯」　修正は「８♯</a:t>
            </a:r>
            <a:r>
              <a:rPr lang="ja-JP" altLang="en-US" dirty="0" smtClean="0">
                <a:solidFill>
                  <a:schemeClr val="tx1"/>
                </a:solidFill>
                <a:latin typeface="Century" panose="02040604050505020304" pitchFamily="18" charset="0"/>
              </a:rPr>
              <a:t>」</a:t>
            </a:r>
            <a:endParaRPr lang="ja-JP" altLang="ja-JP" dirty="0">
              <a:solidFill>
                <a:schemeClr val="tx1"/>
              </a:solidFill>
              <a:latin typeface="Century" panose="02040604050505020304" pitchFamily="18" charset="0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132856" y="142935"/>
            <a:ext cx="2520280" cy="7020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連絡</a:t>
            </a:r>
            <a:r>
              <a:rPr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方法</a:t>
            </a:r>
            <a:endParaRPr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1345613" y="4328933"/>
            <a:ext cx="1080120" cy="768084"/>
          </a:xfrm>
          <a:prstGeom prst="downArrow">
            <a:avLst>
              <a:gd name="adj1" fmla="val 31142"/>
              <a:gd name="adj2" fmla="val 47329"/>
            </a:avLst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126323" y="7800109"/>
            <a:ext cx="6598455" cy="1833411"/>
          </a:xfrm>
          <a:prstGeom prst="roundRect">
            <a:avLst>
              <a:gd name="adj" fmla="val 11377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人工呼吸器が正常に作動していない場合</a:t>
            </a:r>
            <a:endParaRPr lang="en-US" altLang="ja-JP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明朝"/>
            </a:endParaRPr>
          </a:p>
          <a:p>
            <a:pPr algn="ctr">
              <a:spcBef>
                <a:spcPts val="1200"/>
              </a:spcBef>
            </a:pPr>
            <a:r>
              <a:rPr lang="ja-JP" altLang="en-US" sz="2400" dirty="0" smtClean="0">
                <a:solidFill>
                  <a:schemeClr val="tx1"/>
                </a:solidFill>
                <a:latin typeface="MS 明朝"/>
              </a:rPr>
              <a:t>（呼吸器会社名）</a:t>
            </a:r>
            <a:r>
              <a:rPr lang="ja-JP" altLang="en-US" sz="2400" dirty="0" smtClean="0">
                <a:solidFill>
                  <a:schemeClr val="bg1">
                    <a:lumMod val="85000"/>
                  </a:schemeClr>
                </a:solidFill>
                <a:latin typeface="MS 明朝"/>
              </a:rPr>
              <a:t>〇〇〇〇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MS 明朝"/>
              </a:rPr>
              <a:t>さんへ電話する。</a:t>
            </a:r>
            <a:endParaRPr kumimoji="1" lang="en-US" altLang="ja-JP" sz="2400" dirty="0" smtClean="0">
              <a:solidFill>
                <a:schemeClr val="tx1"/>
              </a:solidFill>
              <a:latin typeface="MS 明朝"/>
            </a:endParaRPr>
          </a:p>
          <a:p>
            <a:pPr algn="ctr"/>
            <a:r>
              <a:rPr lang="en-US" altLang="ja-JP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明朝"/>
              </a:rPr>
              <a:t>03</a:t>
            </a:r>
            <a:r>
              <a:rPr lang="ja-JP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明朝"/>
              </a:rPr>
              <a:t>－</a:t>
            </a:r>
            <a:r>
              <a:rPr lang="ja-JP" altLang="en-US" sz="28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明朝"/>
              </a:rPr>
              <a:t>〇〇〇</a:t>
            </a:r>
            <a:r>
              <a:rPr lang="ja-JP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明朝"/>
              </a:rPr>
              <a:t>－</a:t>
            </a:r>
            <a:r>
              <a:rPr lang="ja-JP" altLang="en-US" sz="28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明朝"/>
              </a:rPr>
              <a:t>〇〇〇〇</a:t>
            </a:r>
            <a:endParaRPr lang="en-US" altLang="ja-JP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明朝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844459" y="4965928"/>
            <a:ext cx="2880320" cy="2624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安否確認</a:t>
            </a:r>
            <a:r>
              <a:rPr lang="ja-JP" altLang="en-US" sz="2400" dirty="0" smtClean="0">
                <a:solidFill>
                  <a:schemeClr val="tx1"/>
                </a:solidFill>
              </a:rPr>
              <a:t>は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0" algn="ctr"/>
            <a:endParaRPr lang="en-US" altLang="ja-JP" sz="2400" dirty="0">
              <a:solidFill>
                <a:schemeClr val="tx1"/>
              </a:solidFill>
            </a:endParaRPr>
          </a:p>
          <a:p>
            <a:pPr lvl="0" algn="ctr"/>
            <a:r>
              <a:rPr lang="ja-JP" altLang="en-US" dirty="0">
                <a:solidFill>
                  <a:schemeClr val="tx1"/>
                </a:solidFill>
              </a:rPr>
              <a:t>訪問看護ステーション</a:t>
            </a:r>
            <a:r>
              <a:rPr lang="ja-JP" altLang="en-US" sz="2400" dirty="0" smtClean="0">
                <a:solidFill>
                  <a:schemeClr val="bg1">
                    <a:lumMod val="85000"/>
                  </a:schemeClr>
                </a:solidFill>
              </a:rPr>
              <a:t>〇〇</a:t>
            </a:r>
            <a:r>
              <a:rPr lang="ja-JP" altLang="en-US" sz="2400" dirty="0">
                <a:solidFill>
                  <a:schemeClr val="bg1">
                    <a:lumMod val="85000"/>
                  </a:schemeClr>
                </a:solidFill>
              </a:rPr>
              <a:t>〇〇〇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0" algn="ctr"/>
            <a:endParaRPr lang="en-US" altLang="ja-JP" sz="2400" dirty="0">
              <a:solidFill>
                <a:schemeClr val="tx1"/>
              </a:solidFill>
            </a:endParaRPr>
          </a:p>
          <a:p>
            <a:pPr lvl="0" algn="ctr"/>
            <a:r>
              <a:rPr lang="ja-JP" altLang="en-US" sz="2400" dirty="0">
                <a:solidFill>
                  <a:schemeClr val="tx1"/>
                </a:solidFill>
              </a:rPr>
              <a:t>がきます</a:t>
            </a:r>
            <a:r>
              <a:rPr lang="ja-JP" altLang="en-US" sz="2400" dirty="0" smtClean="0">
                <a:solidFill>
                  <a:schemeClr val="tx1"/>
                </a:solidFill>
              </a:rPr>
              <a:t>。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126323" y="5109058"/>
            <a:ext cx="3518701" cy="1524021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②</a:t>
            </a:r>
            <a:r>
              <a:rPr lang="ja-JP" altLang="en-US" sz="24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〇〇〇〇〇</a:t>
            </a:r>
            <a:endParaRPr lang="en-US" altLang="ja-JP" sz="2400" b="1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sz="240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の携帯</a:t>
            </a:r>
            <a:r>
              <a:rPr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電話へ連絡</a:t>
            </a:r>
            <a:endParaRPr kumimoji="1" lang="ja-JP" alt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26323" y="6663561"/>
            <a:ext cx="3518701" cy="9268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③</a:t>
            </a:r>
            <a:r>
              <a:rPr lang="ja-JP" altLang="en-US" sz="24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〇〇〇〇〇</a:t>
            </a:r>
            <a:r>
              <a:rPr lang="ja-JP" altLang="en-US" sz="240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へ連絡</a:t>
            </a:r>
            <a:endParaRPr kumimoji="1" lang="ja-JP" alt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61048" y="9633520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 smtClean="0"/>
              <a:t>資料提供：東京都多摩府中保健所  </a:t>
            </a:r>
            <a:r>
              <a:rPr kumimoji="1" lang="en-US" altLang="ja-JP" sz="1000" dirty="0" smtClean="0"/>
              <a:t>H26</a:t>
            </a:r>
            <a:r>
              <a:rPr kumimoji="1" lang="ja-JP" altLang="en-US" sz="1000" dirty="0" smtClean="0"/>
              <a:t>年</a:t>
            </a:r>
            <a:r>
              <a:rPr kumimoji="1" lang="en-US" altLang="ja-JP" sz="1000" dirty="0" smtClean="0"/>
              <a:t>7</a:t>
            </a:r>
            <a:r>
              <a:rPr lang="ja-JP" altLang="en-US" sz="1000" dirty="0" smtClean="0"/>
              <a:t>月</a:t>
            </a:r>
            <a:r>
              <a:rPr kumimoji="1" lang="en-US" altLang="ja-JP" sz="1000" dirty="0" smtClean="0"/>
              <a:t> </a:t>
            </a:r>
            <a:endParaRPr kumimoji="1" lang="ja-JP" altLang="en-US" sz="1000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4581128" y="56456"/>
            <a:ext cx="2236653" cy="1656184"/>
            <a:chOff x="4365104" y="344488"/>
            <a:chExt cx="2452677" cy="1623817"/>
          </a:xfrm>
        </p:grpSpPr>
        <p:sp>
          <p:nvSpPr>
            <p:cNvPr id="14" name="正方形/長方形 13"/>
            <p:cNvSpPr/>
            <p:nvPr/>
          </p:nvSpPr>
          <p:spPr>
            <a:xfrm>
              <a:off x="4738462" y="952490"/>
              <a:ext cx="1802124" cy="3922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ja-JP" altLang="en-US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おちついて</a:t>
              </a:r>
              <a:r>
                <a:rPr lang="ja-JP" altLang="en-US" sz="20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！</a:t>
              </a:r>
              <a:endParaRPr lang="ja-JP" altLang="en-US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15" name="爆発 1 14"/>
            <p:cNvSpPr/>
            <p:nvPr/>
          </p:nvSpPr>
          <p:spPr>
            <a:xfrm>
              <a:off x="4365104" y="344488"/>
              <a:ext cx="2452677" cy="1623817"/>
            </a:xfrm>
            <a:prstGeom prst="irregularSeal1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3598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3863854" y="4930888"/>
            <a:ext cx="2924944" cy="100437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</a:rPr>
              <a:t>◎アンビューで対応</a:t>
            </a:r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・パルスオキシメーター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　で確認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下矢印吹き出し 6"/>
          <p:cNvSpPr/>
          <p:nvPr/>
        </p:nvSpPr>
        <p:spPr>
          <a:xfrm>
            <a:off x="260648" y="1352599"/>
            <a:ext cx="5328592" cy="1728193"/>
          </a:xfrm>
          <a:prstGeom prst="downArrowCallout">
            <a:avLst>
              <a:gd name="adj1" fmla="val 25075"/>
              <a:gd name="adj2" fmla="val 20911"/>
              <a:gd name="adj3" fmla="val 20012"/>
              <a:gd name="adj4" fmla="val 7337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</a:rPr>
              <a:t>◎</a:t>
            </a:r>
            <a:r>
              <a:rPr lang="ja-JP" altLang="en-US" sz="2000" dirty="0" smtClean="0">
                <a:solidFill>
                  <a:schemeClr val="bg1">
                    <a:lumMod val="85000"/>
                  </a:schemeClr>
                </a:solidFill>
              </a:rPr>
              <a:t>〇〇</a:t>
            </a:r>
            <a:r>
              <a:rPr lang="ja-JP" altLang="en-US" sz="2000" dirty="0">
                <a:solidFill>
                  <a:schemeClr val="bg1">
                    <a:lumMod val="85000"/>
                  </a:schemeClr>
                </a:solidFill>
              </a:rPr>
              <a:t>〇〇</a:t>
            </a:r>
            <a:r>
              <a:rPr lang="ja-JP" altLang="en-US" sz="2000" dirty="0" smtClean="0">
                <a:solidFill>
                  <a:schemeClr val="tx1"/>
                </a:solidFill>
              </a:rPr>
              <a:t>さん</a:t>
            </a:r>
            <a:r>
              <a:rPr lang="ja-JP" altLang="en-US" sz="2000" dirty="0">
                <a:solidFill>
                  <a:schemeClr val="tx1"/>
                </a:solidFill>
              </a:rPr>
              <a:t>は大丈夫？</a:t>
            </a:r>
            <a:endParaRPr lang="en-US" altLang="ja-JP" sz="2000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・呼吸状態（呼吸苦、胸の動きは？）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・</a:t>
            </a:r>
            <a:r>
              <a:rPr lang="ja-JP" altLang="en-US" dirty="0" smtClean="0">
                <a:solidFill>
                  <a:schemeClr val="tx1"/>
                </a:solidFill>
              </a:rPr>
              <a:t>ベッド</a:t>
            </a:r>
            <a:r>
              <a:rPr lang="ja-JP" altLang="en-US" dirty="0" smtClean="0">
                <a:solidFill>
                  <a:schemeClr val="tx1"/>
                </a:solidFill>
              </a:rPr>
              <a:t>周辺</a:t>
            </a:r>
            <a:r>
              <a:rPr lang="ja-JP" altLang="en-US" dirty="0">
                <a:solidFill>
                  <a:schemeClr val="tx1"/>
                </a:solidFill>
              </a:rPr>
              <a:t>の状況（落下物・故障は？）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・</a:t>
            </a:r>
            <a:r>
              <a:rPr lang="ja-JP" altLang="en-US" dirty="0" smtClean="0">
                <a:solidFill>
                  <a:schemeClr val="tx1"/>
                </a:solidFill>
              </a:rPr>
              <a:t>ギャッジベッドを下げる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132856" y="146466"/>
            <a:ext cx="2520280" cy="7020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地　</a:t>
            </a:r>
            <a:r>
              <a:rPr lang="ja-JP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震</a:t>
            </a:r>
            <a:endParaRPr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下矢印吹き出し 10"/>
          <p:cNvSpPr/>
          <p:nvPr/>
        </p:nvSpPr>
        <p:spPr>
          <a:xfrm>
            <a:off x="260648" y="3075585"/>
            <a:ext cx="5330232" cy="1229343"/>
          </a:xfrm>
          <a:prstGeom prst="downArrowCallout">
            <a:avLst>
              <a:gd name="adj1" fmla="val 38524"/>
              <a:gd name="adj2" fmla="val 32889"/>
              <a:gd name="adj3" fmla="val 28381"/>
              <a:gd name="adj4" fmla="val 5934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000" dirty="0" smtClean="0">
                <a:solidFill>
                  <a:schemeClr val="tx1"/>
                </a:solidFill>
              </a:rPr>
              <a:t>◎人工呼吸器は正常に作動していますか？</a:t>
            </a:r>
            <a:endParaRPr lang="ja-JP" altLang="ja-JP" sz="2000" dirty="0">
              <a:solidFill>
                <a:schemeClr val="tx1"/>
              </a:solidFill>
            </a:endParaRPr>
          </a:p>
        </p:txBody>
      </p:sp>
      <p:sp>
        <p:nvSpPr>
          <p:cNvPr id="15" name="下矢印 14"/>
          <p:cNvSpPr/>
          <p:nvPr/>
        </p:nvSpPr>
        <p:spPr>
          <a:xfrm>
            <a:off x="4689140" y="3944888"/>
            <a:ext cx="1192819" cy="957857"/>
          </a:xfrm>
          <a:prstGeom prst="downArrow">
            <a:avLst>
              <a:gd name="adj1" fmla="val 59047"/>
              <a:gd name="adj2" fmla="val 50000"/>
            </a:avLst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628800" y="3844404"/>
            <a:ext cx="729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はい</a:t>
            </a:r>
            <a:endParaRPr kumimoji="1"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08823" y="4347319"/>
            <a:ext cx="1793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連絡方法</a:t>
            </a:r>
            <a:r>
              <a:rPr kumimoji="1" lang="ja-JP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へ</a:t>
            </a:r>
            <a:endParaRPr kumimoji="1" lang="ja-JP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853507" y="4318513"/>
            <a:ext cx="986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いいえ</a:t>
            </a:r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155299" y="5961111"/>
            <a:ext cx="3604468" cy="1224137"/>
          </a:xfrm>
          <a:prstGeom prst="roundRect">
            <a:avLst>
              <a:gd name="adj" fmla="val 6816"/>
            </a:avLst>
          </a:prstGeom>
          <a:ln w="38100">
            <a:solidFill>
              <a:schemeClr val="accent5"/>
            </a:solidFill>
            <a:prstDash val="solid"/>
          </a:ln>
        </p:spPr>
        <p:txBody>
          <a:bodyPr wrap="square" anchor="ctr">
            <a:noAutofit/>
          </a:bodyPr>
          <a:lstStyle/>
          <a:p>
            <a:r>
              <a:rPr lang="ja-JP" altLang="en-US" sz="2000" dirty="0" smtClean="0"/>
              <a:t>◎ライフラインの確認　電気</a:t>
            </a:r>
            <a:endParaRPr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　　　　　　　　　　ガス</a:t>
            </a:r>
            <a:endParaRPr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　　　　　　　　　　水道</a:t>
            </a:r>
            <a:endParaRPr lang="ja-JP" altLang="en-US" sz="2000" dirty="0"/>
          </a:p>
        </p:txBody>
      </p:sp>
      <p:sp>
        <p:nvSpPr>
          <p:cNvPr id="27" name="V 字形矢印 26"/>
          <p:cNvSpPr/>
          <p:nvPr/>
        </p:nvSpPr>
        <p:spPr>
          <a:xfrm rot="5400000">
            <a:off x="1508836" y="4784933"/>
            <a:ext cx="987841" cy="1179961"/>
          </a:xfrm>
          <a:prstGeom prst="notchedRightArrow">
            <a:avLst>
              <a:gd name="adj1" fmla="val 50001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556792" y="5303748"/>
            <a:ext cx="927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その後</a:t>
            </a:r>
            <a:endParaRPr kumimoji="1" lang="ja-JP" altLang="en-US" sz="1600" dirty="0"/>
          </a:p>
        </p:txBody>
      </p:sp>
      <p:sp>
        <p:nvSpPr>
          <p:cNvPr id="29" name="角丸四角形 28"/>
          <p:cNvSpPr/>
          <p:nvPr/>
        </p:nvSpPr>
        <p:spPr>
          <a:xfrm>
            <a:off x="155299" y="7329264"/>
            <a:ext cx="6503314" cy="1109976"/>
          </a:xfrm>
          <a:prstGeom prst="roundRect">
            <a:avLst>
              <a:gd name="adj" fmla="val 10426"/>
            </a:avLst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◎（</a:t>
            </a:r>
            <a:r>
              <a:rPr lang="ja-JP" altLang="en-US" sz="2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呼吸器会社名</a:t>
            </a:r>
            <a:r>
              <a:rPr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）</a:t>
            </a:r>
            <a:r>
              <a:rPr lang="ja-JP" altLang="en-US" sz="2000" dirty="0">
                <a:solidFill>
                  <a:schemeClr val="bg1">
                    <a:lumMod val="50000"/>
                  </a:schemeClr>
                </a:solidFill>
                <a:latin typeface="+mj-ea"/>
              </a:rPr>
              <a:t>〇</a:t>
            </a:r>
            <a:r>
              <a:rPr lang="ja-JP" altLang="en-US" sz="2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〇〇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さん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03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－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〇〇〇</a:t>
            </a:r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－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〇〇〇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  <a:latin typeface="+mj-ea"/>
              </a:rPr>
              <a:t>〇</a:t>
            </a:r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◎（</a:t>
            </a:r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訪問看護ステーション名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j-ea"/>
                <a:ea typeface="+mj-ea"/>
              </a:rPr>
              <a:t>）</a:t>
            </a:r>
            <a:r>
              <a:rPr kumimoji="1"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042</a:t>
            </a:r>
            <a:r>
              <a:rPr kumimoji="1" lang="ja-JP" altLang="en-US" dirty="0" err="1" smtClean="0">
                <a:solidFill>
                  <a:schemeClr val="tx1"/>
                </a:solidFill>
                <a:latin typeface="+mj-ea"/>
                <a:ea typeface="+mj-ea"/>
              </a:rPr>
              <a:t>ー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〇〇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  <a:latin typeface="+mj-ea"/>
              </a:rPr>
              <a:t>〇</a:t>
            </a:r>
            <a:r>
              <a:rPr kumimoji="1"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－</a:t>
            </a: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  <a:latin typeface="+mj-ea"/>
              </a:rPr>
              <a:t>〇〇〇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  <a:latin typeface="+mj-ea"/>
              </a:rPr>
              <a:t>〇</a:t>
            </a:r>
            <a:endParaRPr kumimoji="1" lang="ja-JP" altLang="en-US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下矢印 29"/>
          <p:cNvSpPr/>
          <p:nvPr/>
        </p:nvSpPr>
        <p:spPr>
          <a:xfrm>
            <a:off x="4729916" y="6105128"/>
            <a:ext cx="1192819" cy="1122271"/>
          </a:xfrm>
          <a:prstGeom prst="downArrow">
            <a:avLst>
              <a:gd name="adj1" fmla="val 59047"/>
              <a:gd name="adj2" fmla="val 5000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89872" y="6465168"/>
            <a:ext cx="1431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/>
              <a:t>連絡</a:t>
            </a:r>
            <a:endParaRPr kumimoji="1" lang="ja-JP" altLang="en-US" sz="24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0" y="8481392"/>
            <a:ext cx="6858000" cy="115212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indent="179388"/>
            <a:r>
              <a:rPr kumimoji="1" lang="ja-JP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☆近所で火災！☆</a:t>
            </a:r>
            <a:endParaRPr kumimoji="1" lang="en-US" altLang="ja-JP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179388">
              <a:spcBef>
                <a:spcPts val="600"/>
              </a:spcBef>
            </a:pPr>
            <a:r>
              <a:rPr kumimoji="1" lang="ja-JP" altLang="en-US" sz="2000" dirty="0" smtClean="0"/>
              <a:t>◎近隣に支援を求める</a:t>
            </a:r>
            <a:endParaRPr kumimoji="1" lang="en-US" altLang="ja-JP" sz="2000" dirty="0" smtClean="0"/>
          </a:p>
          <a:p>
            <a:pPr indent="179388"/>
            <a:r>
              <a:rPr lang="ja-JP" altLang="en-US" sz="2000" dirty="0" smtClean="0"/>
              <a:t>◎安全な場所へ避難：「避難用持ち出しセット」を持参</a:t>
            </a:r>
            <a:endParaRPr kumimoji="1" lang="ja-JP" altLang="en-US" sz="2000" dirty="0"/>
          </a:p>
        </p:txBody>
      </p:sp>
      <p:sp>
        <p:nvSpPr>
          <p:cNvPr id="21" name="左大かっこ 20"/>
          <p:cNvSpPr/>
          <p:nvPr/>
        </p:nvSpPr>
        <p:spPr>
          <a:xfrm>
            <a:off x="2907525" y="6235709"/>
            <a:ext cx="113384" cy="82993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861048" y="9633520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 smtClean="0"/>
              <a:t>資料提供：東京都多摩府中保健所  </a:t>
            </a:r>
            <a:r>
              <a:rPr kumimoji="1" lang="en-US" altLang="ja-JP" sz="1000" dirty="0" smtClean="0"/>
              <a:t>H26</a:t>
            </a:r>
            <a:r>
              <a:rPr kumimoji="1" lang="ja-JP" altLang="en-US" sz="1000" dirty="0" smtClean="0"/>
              <a:t>年</a:t>
            </a:r>
            <a:r>
              <a:rPr kumimoji="1" lang="en-US" altLang="ja-JP" sz="1000" dirty="0" smtClean="0"/>
              <a:t>7</a:t>
            </a:r>
            <a:r>
              <a:rPr lang="ja-JP" altLang="en-US" sz="1000" dirty="0" smtClean="0"/>
              <a:t>月</a:t>
            </a:r>
            <a:r>
              <a:rPr kumimoji="1" lang="en-US" altLang="ja-JP" sz="1000" dirty="0" smtClean="0"/>
              <a:t> </a:t>
            </a:r>
            <a:endParaRPr kumimoji="1" lang="ja-JP" altLang="en-US" sz="1000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4581128" y="56456"/>
            <a:ext cx="2236653" cy="1656184"/>
            <a:chOff x="4365104" y="344488"/>
            <a:chExt cx="2452677" cy="1623817"/>
          </a:xfrm>
        </p:grpSpPr>
        <p:sp>
          <p:nvSpPr>
            <p:cNvPr id="23" name="正方形/長方形 22"/>
            <p:cNvSpPr/>
            <p:nvPr/>
          </p:nvSpPr>
          <p:spPr>
            <a:xfrm>
              <a:off x="4738462" y="952490"/>
              <a:ext cx="1802124" cy="3922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ja-JP" altLang="en-US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おちついて</a:t>
              </a:r>
              <a:r>
                <a:rPr lang="ja-JP" altLang="en-US" sz="20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！</a:t>
              </a:r>
              <a:endParaRPr lang="ja-JP" altLang="en-US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24" name="爆発 1 23"/>
            <p:cNvSpPr/>
            <p:nvPr/>
          </p:nvSpPr>
          <p:spPr>
            <a:xfrm>
              <a:off x="4365104" y="344488"/>
              <a:ext cx="2452677" cy="1623817"/>
            </a:xfrm>
            <a:prstGeom prst="irregularSeal1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42290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キュート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244</Words>
  <Application>Microsoft Office PowerPoint</Application>
  <PresentationFormat>A4 210 x 297 mm</PresentationFormat>
  <Paragraphs>72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スライド 1</vt:lpstr>
      <vt:lpstr>スライド 2</vt:lpstr>
      <vt:lpstr>スライド 3</vt:lpstr>
    </vt:vector>
  </TitlesOfParts>
  <Company>東京都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難病ケア看護研究部門</cp:lastModifiedBy>
  <cp:revision>37</cp:revision>
  <cp:lastPrinted>2014-07-23T01:22:08Z</cp:lastPrinted>
  <dcterms:created xsi:type="dcterms:W3CDTF">2014-05-26T07:01:45Z</dcterms:created>
  <dcterms:modified xsi:type="dcterms:W3CDTF">2014-08-04T01:45:06Z</dcterms:modified>
</cp:coreProperties>
</file>